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58" r:id="rId6"/>
    <p:sldId id="275" r:id="rId7"/>
    <p:sldId id="264" r:id="rId8"/>
    <p:sldId id="265" r:id="rId9"/>
    <p:sldId id="267" r:id="rId10"/>
    <p:sldId id="266" r:id="rId11"/>
    <p:sldId id="268" r:id="rId12"/>
    <p:sldId id="269" r:id="rId13"/>
    <p:sldId id="261" r:id="rId14"/>
    <p:sldId id="270" r:id="rId15"/>
    <p:sldId id="276" r:id="rId16"/>
    <p:sldId id="271" r:id="rId17"/>
    <p:sldId id="272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5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3625d9646_2_7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g163625d9646_2_7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3625d9646_2_8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63625d9646_2_8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g163625d9646_2_8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tags" Target="../tags/tag4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.xml"/><Relationship Id="rId4" Type="http://schemas.openxmlformats.org/officeDocument/2006/relationships/image" Target="../media/image6.png"/><Relationship Id="rId3" Type="http://schemas.openxmlformats.org/officeDocument/2006/relationships/tags" Target="../tags/tag2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072515" y="1290955"/>
            <a:ext cx="604139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000"/>
              <a:buFont typeface="Arial" panose="020B0604020202020204"/>
              <a:buNone/>
            </a:pPr>
            <a:r>
              <a:rPr lang="zh-CN" sz="8935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Magic fight</a:t>
            </a:r>
            <a:br>
              <a:rPr lang="zh-CN" sz="644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</a:br>
            <a:r>
              <a:rPr lang="zh-CN" sz="644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br>
              <a:rPr lang="zh-CN" sz="644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</a:br>
            <a:br>
              <a:rPr sz="644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</a:br>
            <a:endParaRPr lang="en-US" altLang="zh-CN" sz="2665"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20785" y="238125"/>
            <a:ext cx="3227070" cy="105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1155233" y="5686882"/>
            <a:ext cx="8452400" cy="33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ZHANG XINGYU   </a:t>
            </a:r>
            <a:r>
              <a:rPr lang="en-US" alt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en-US" alt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 PENG SHAOZE   </a:t>
            </a:r>
            <a:r>
              <a:rPr lang="en-US" alt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en-US" alt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TIAN YUYANG  </a:t>
            </a:r>
            <a:r>
              <a:rPr lang="en-US" alt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en-US" alt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zh-CN" sz="160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 XU XINDI</a:t>
            </a:r>
            <a:endParaRPr lang="zh-CN" sz="1600" i="0" u="none" strike="noStrike" cap="none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1100198" y="4911715"/>
            <a:ext cx="4000000" cy="61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65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Group 21</a:t>
            </a:r>
            <a:endParaRPr lang="zh-CN" sz="2665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1390" y="1787525"/>
            <a:ext cx="3736975" cy="3609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155277" y="3489325"/>
            <a:ext cx="387858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000"/>
              <a:buFont typeface="Arial" panose="020B0604020202020204"/>
              <a:buNone/>
            </a:pPr>
            <a:r>
              <a:rPr lang="en-US" altLang="zh-CN" sz="28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IRS </a:t>
            </a:r>
            <a:r>
              <a:rPr lang="zh-CN" sz="28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Project</a:t>
            </a:r>
            <a:r>
              <a:rPr lang="en-US" altLang="zh-CN" sz="28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Video</a:t>
            </a:r>
            <a:endParaRPr lang="en-US" altLang="zh-CN" sz="2800"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080260" y="1394460"/>
            <a:ext cx="195961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CNN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28025" y="934085"/>
            <a:ext cx="18294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MLP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6220" y="896620"/>
            <a:ext cx="609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  <a:sym typeface="+mn-ea"/>
              </a:rPr>
              <a:t>Model performance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9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Gesture Recognition Model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" name="Google Shape;130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49536"/>
          <a:stretch>
            <a:fillRect/>
          </a:stretch>
        </p:blipFill>
        <p:spPr>
          <a:xfrm>
            <a:off x="7364095" y="1394460"/>
            <a:ext cx="3523615" cy="2709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50118"/>
          <a:stretch>
            <a:fillRect/>
          </a:stretch>
        </p:blipFill>
        <p:spPr>
          <a:xfrm>
            <a:off x="7404735" y="4104005"/>
            <a:ext cx="3482975" cy="2709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5" y="1838960"/>
            <a:ext cx="3600450" cy="2514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95" y="4298950"/>
            <a:ext cx="35433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Board Embedded Development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" name="Google Shape;130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/>
          <p:nvPr/>
        </p:nvPicPr>
        <p:blipFill rotWithShape="1">
          <a:blip r:embed="rId2"/>
          <a:srcRect l="3691" t="2786" r="3768" b="43465"/>
          <a:stretch>
            <a:fillRect/>
          </a:stretch>
        </p:blipFill>
        <p:spPr>
          <a:xfrm>
            <a:off x="620395" y="1055370"/>
            <a:ext cx="5281930" cy="2684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箭头连接符 3"/>
          <p:cNvCxnSpPr/>
          <p:nvPr/>
        </p:nvCxnSpPr>
        <p:spPr>
          <a:xfrm flipV="1">
            <a:off x="3978910" y="1402715"/>
            <a:ext cx="2375535" cy="126555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323330" y="1152525"/>
            <a:ext cx="195961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Microphone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5545" y="1975485"/>
            <a:ext cx="54127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①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Record audio samples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 → 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dataset making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②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Capture audio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→  speech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recognition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295650" y="2767965"/>
            <a:ext cx="132080" cy="141986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1335" y="4091940"/>
            <a:ext cx="604901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Gesture motion sensors and coordinate sensors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7680" y="4688840"/>
            <a:ext cx="494030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X, Y, Z axes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 →  track  →  action recognition  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76160" y="3628390"/>
            <a:ext cx="4815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Expelliarmus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Avada Kedavra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Protego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96400" y="3229610"/>
            <a:ext cx="462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↓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64585" y="5363210"/>
            <a:ext cx="27336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orward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 →  cast magic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aterally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→  block attack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44620" y="4979670"/>
            <a:ext cx="483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↓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8" name="直接箭头连接符 17"/>
          <p:cNvCxnSpPr>
            <a:endCxn id="19" idx="1"/>
          </p:cNvCxnSpPr>
          <p:nvPr/>
        </p:nvCxnSpPr>
        <p:spPr>
          <a:xfrm>
            <a:off x="5050790" y="2966085"/>
            <a:ext cx="2914015" cy="183070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964805" y="4547870"/>
            <a:ext cx="2729230" cy="497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Bluetooth module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64805" y="5086350"/>
            <a:ext cx="2459355" cy="1003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Connect to Unity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↓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transmit commands  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Unity Game Development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" name="Google Shape;130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5" y="4173855"/>
            <a:ext cx="3362960" cy="212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05" y="1181100"/>
            <a:ext cx="2917825" cy="222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860" y="1700530"/>
            <a:ext cx="2418715" cy="3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20520" y="3497580"/>
            <a:ext cx="1863725" cy="349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Avada Kedavra</a:t>
            </a:r>
            <a:endParaRPr lang="zh-C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54950" y="4835525"/>
            <a:ext cx="967740" cy="291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Protego</a:t>
            </a:r>
            <a:endParaRPr lang="zh-C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0370" y="6300470"/>
            <a:ext cx="1521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Expelliarmus</a:t>
            </a:r>
            <a:endParaRPr lang="zh-C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99560" y="4824095"/>
            <a:ext cx="46069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speed: fast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damage: common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could be blocked by l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ateral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 gesture and Protego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81755" y="1190625"/>
            <a:ext cx="334708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speed: slow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damage: huge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need to charge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fatal,could not be blocked by Protego and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ateral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 gesture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72295" y="4091940"/>
            <a:ext cx="2488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could only block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one damage at a time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Future Improvement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3212465"/>
            <a:ext cx="8705215" cy="3349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" y="799465"/>
            <a:ext cx="5652135" cy="241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07325" y="1544955"/>
            <a:ext cx="33470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At present, we have carried out the next step of design: 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adding silent spell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07755" y="4288155"/>
            <a:ext cx="33470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We have completed the model training of six silent mantras, and the test set also shows good results</a:t>
            </a:r>
            <a:endParaRPr lang="zh-C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Display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" name="Google Shape;130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ll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2640" y="1136015"/>
            <a:ext cx="10331450" cy="5165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Google Shape;130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9;p26"/>
          <p:cNvSpPr txBox="1"/>
          <p:nvPr/>
        </p:nvSpPr>
        <p:spPr>
          <a:xfrm>
            <a:off x="2816860" y="2635885"/>
            <a:ext cx="7253605" cy="1325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 sz="8800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Thank you !</a:t>
            </a:r>
            <a:r>
              <a:rPr lang="zh-CN" sz="8800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sz="8800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9240" y="5551170"/>
            <a:ext cx="6028055" cy="928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Refer to project details on our Github repo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  <a:p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https://github.com/zxypro1/MagicFight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body" idx="1"/>
          </p:nvPr>
        </p:nvSpPr>
        <p:spPr>
          <a:xfrm>
            <a:off x="838200" y="1494435"/>
            <a:ext cx="10515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 panose="02020603050405020304"/>
              <a:buChar char="•"/>
            </a:pPr>
            <a:r>
              <a:rPr lang="zh-CN" sz="3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Traditional games: Single interaction and low immersion</a:t>
            </a:r>
            <a:endParaRPr sz="3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 panose="02020603050405020304"/>
              <a:buChar char="•"/>
            </a:pPr>
            <a:r>
              <a:rPr lang="zh-CN" sz="3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Objective: All-round interactive gaming experience</a:t>
            </a:r>
            <a:endParaRPr sz="22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1092467" y="3459370"/>
            <a:ext cx="4000000" cy="234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77800" lvl="0" indent="-1968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•"/>
            </a:pPr>
            <a:r>
              <a:rPr lang="zh-CN" sz="2535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Immersive Experience</a:t>
            </a:r>
            <a:endParaRPr sz="2535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968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•"/>
            </a:pPr>
            <a:r>
              <a:rPr lang="zh-CN" sz="2535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Voice Control</a:t>
            </a:r>
            <a:endParaRPr sz="3065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968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•"/>
            </a:pPr>
            <a:r>
              <a:rPr lang="zh-CN" sz="2535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Gesture Recognition</a:t>
            </a:r>
            <a:endParaRPr sz="3065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968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•"/>
            </a:pPr>
            <a:r>
              <a:rPr lang="zh-CN" sz="2535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Virtual Reality</a:t>
            </a:r>
            <a:endParaRPr sz="2135"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873767" y="3897037"/>
            <a:ext cx="1465341" cy="1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178833" y="3897037"/>
            <a:ext cx="1608565" cy="15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>
            <a:off x="7861784" y="4656570"/>
            <a:ext cx="937600" cy="26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Project Objectives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130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Tools and Techniques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Google Shape;130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988695" y="1123315"/>
            <a:ext cx="10147300" cy="382333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77800" lvl="0" indent="-171450" algn="l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 panose="02020603050405020304"/>
              <a:buChar char="•"/>
            </a:pPr>
            <a:r>
              <a:rPr 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Voice</a:t>
            </a:r>
            <a:r>
              <a:rPr lang="en-US" alt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Gesture</a:t>
            </a:r>
            <a:r>
              <a:rPr 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collection </a:t>
            </a:r>
            <a:r>
              <a:rPr lang="en-US" alt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and preprocessing</a:t>
            </a:r>
            <a:endParaRPr lang="zh-CN"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71450" algn="l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 panose="02020603050405020304"/>
              <a:buChar char="•"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Flask, Javascript, Google cloud storage bucket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71450" algn="l" rtl="0" fontAlgn="auto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 panose="02020603050405020304"/>
              <a:buChar char="•"/>
            </a:pPr>
            <a:r>
              <a:rPr 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Speech recognition</a:t>
            </a:r>
            <a:r>
              <a:rPr lang="en-US" alt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Gesture recognition </a:t>
            </a:r>
            <a:r>
              <a:rPr 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model training</a:t>
            </a:r>
            <a:endParaRPr lang="zh-CN"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71450" algn="l" rtl="0" fontAlgn="auto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 panose="02020603050405020304"/>
              <a:buChar char="•"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Tensorflow lite, Python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71450" algn="l" rtl="0" fontAlgn="auto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 panose="02020603050405020304"/>
              <a:buChar char="•"/>
            </a:pPr>
            <a:r>
              <a:rPr 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Embedded machine learning sensing system development</a:t>
            </a:r>
            <a:endParaRPr lang="zh-CN"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71450" algn="l" rtl="0" fontAlgn="auto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 panose="02020603050405020304"/>
              <a:buChar char="•"/>
            </a:pPr>
            <a:r>
              <a:rPr lang="en-US" altLang="zh-CN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C++, Arduino Nano 33 BLE Sense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71450" algn="l" rtl="0" fontAlgn="auto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 panose="02020603050405020304"/>
              <a:buChar char="•"/>
            </a:pPr>
            <a:r>
              <a:rPr 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Bluetooth data transmission development</a:t>
            </a:r>
            <a:endParaRPr lang="zh-CN"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71450" algn="l" rtl="0" fontAlgn="auto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 panose="02020603050405020304"/>
              <a:buChar char="•"/>
            </a:pPr>
            <a:r>
              <a:rPr lang="en-US" altLang="zh-CN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C#, Unity, Arduino Bluetooth Plugin</a:t>
            </a:r>
            <a:endParaRPr lang="en-US" altLang="zh-CN"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71450" algn="l" rtl="0" fontAlgn="auto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 panose="02020603050405020304"/>
              <a:buChar char="•"/>
            </a:pPr>
            <a:r>
              <a:rPr lang="zh-CN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Unity game development</a:t>
            </a:r>
            <a:endParaRPr lang="zh-CN"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71450" algn="l" rtl="0" fontAlgn="auto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 panose="02020603050405020304"/>
              <a:buChar char="•"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C#, Unity, UI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System Architecture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74448" y="1824355"/>
            <a:ext cx="5686425" cy="39433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9245" y="1866900"/>
            <a:ext cx="5543550" cy="3900170"/>
            <a:chOff x="427" y="2665"/>
            <a:chExt cx="8730" cy="6142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r="-184" b="74970"/>
            <a:stretch>
              <a:fillRect/>
            </a:stretch>
          </p:blipFill>
          <p:spPr>
            <a:xfrm>
              <a:off x="427" y="2665"/>
              <a:ext cx="8731" cy="188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"/>
            <a:srcRect t="43114"/>
            <a:stretch>
              <a:fillRect/>
            </a:stretch>
          </p:blipFill>
          <p:spPr>
            <a:xfrm>
              <a:off x="427" y="4533"/>
              <a:ext cx="8715" cy="4275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381760" y="1104265"/>
            <a:ext cx="326453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  <a:sym typeface="+mn-ea"/>
              </a:rPr>
              <a:t>Speech Recognition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67650" y="1104265"/>
            <a:ext cx="326453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  <a:sym typeface="+mn-ea"/>
              </a:rPr>
              <a:t>Action Recognition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21640" y="1687830"/>
            <a:ext cx="248793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CNN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430" y="4981575"/>
            <a:ext cx="23526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MLP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9080" y="905510"/>
            <a:ext cx="609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  <a:sym typeface="+mn-ea"/>
              </a:rPr>
              <a:t>Data preprocessing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pic>
        <p:nvPicPr>
          <p:cNvPr id="6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5"/>
          <a:stretch>
            <a:fillRect/>
          </a:stretch>
        </p:blipFill>
        <p:spPr bwMode="auto">
          <a:xfrm>
            <a:off x="1045845" y="2320925"/>
            <a:ext cx="404304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29"/>
          <a:stretch>
            <a:fillRect/>
          </a:stretch>
        </p:blipFill>
        <p:spPr bwMode="auto">
          <a:xfrm>
            <a:off x="5030470" y="2320925"/>
            <a:ext cx="3237230" cy="23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2132330"/>
            <a:ext cx="3448685" cy="243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45" y="5676265"/>
            <a:ext cx="4521835" cy="62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65" y="5582285"/>
            <a:ext cx="4230370" cy="8528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Speech Recognition Model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" name="Google Shape;130;p25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499360" y="1764030"/>
            <a:ext cx="8562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Make data by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our own voice collection website (https://magicfight.de.r.appspot.com)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080260" y="1394460"/>
            <a:ext cx="195961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CNN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2535" y="1378585"/>
            <a:ext cx="18294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MLP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6220" y="896620"/>
            <a:ext cx="609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  <a:sym typeface="+mn-ea"/>
              </a:rPr>
              <a:t>Model structure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pic>
        <p:nvPicPr>
          <p:cNvPr id="14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95" y="1866900"/>
            <a:ext cx="2357755" cy="47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901190"/>
            <a:ext cx="2967355" cy="4686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Speech Recognition Model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" name="Google Shape;130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36220" y="896620"/>
            <a:ext cx="609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  <a:sym typeface="+mn-ea"/>
              </a:rPr>
              <a:t>Model performance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6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Speech Recognition Model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" name="Google Shape;130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18995"/>
            <a:ext cx="7185025" cy="406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20" y="1741805"/>
            <a:ext cx="3515995" cy="4908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080260" y="1438910"/>
            <a:ext cx="195961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CNN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82535" y="1423035"/>
            <a:ext cx="18294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MLP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104390" y="1640205"/>
            <a:ext cx="195961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CNN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06665" y="1624330"/>
            <a:ext cx="18294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MLP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6220" y="896620"/>
            <a:ext cx="609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  <a:sym typeface="+mn-ea"/>
              </a:rPr>
              <a:t>Data preprocessing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9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Gesture Recognition Model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" name="Google Shape;130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220" y="2455545"/>
            <a:ext cx="4609465" cy="105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" y="2367915"/>
            <a:ext cx="3960495" cy="389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6296025" y="3639185"/>
            <a:ext cx="4681855" cy="2541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508250" y="1402080"/>
            <a:ext cx="195961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CNN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10525" y="1386205"/>
            <a:ext cx="18294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MLP Model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6220" y="918210"/>
            <a:ext cx="609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  <a:sym typeface="+mn-ea"/>
              </a:rPr>
              <a:t>Model structure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9" name="Google Shape;139;p26"/>
          <p:cNvSpPr txBox="1"/>
          <p:nvPr/>
        </p:nvSpPr>
        <p:spPr>
          <a:xfrm>
            <a:off x="193833" y="-144393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3" tIns="45700" rIns="91433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Gesture Recognition Model</a:t>
            </a:r>
            <a:r>
              <a:rPr lang="zh-CN" b="0" i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zh-CN" b="0" i="0">
              <a:solidFill>
                <a:schemeClr val="accent1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" name="Google Shape;130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20785" y="2540"/>
            <a:ext cx="3227070" cy="105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rcRect r="-3409" b="54214"/>
          <a:stretch>
            <a:fillRect/>
          </a:stretch>
        </p:blipFill>
        <p:spPr>
          <a:xfrm>
            <a:off x="887095" y="2059940"/>
            <a:ext cx="2503805" cy="4643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rcRect t="45913" r="-393"/>
          <a:stretch>
            <a:fillRect/>
          </a:stretch>
        </p:blipFill>
        <p:spPr>
          <a:xfrm>
            <a:off x="3390900" y="1945640"/>
            <a:ext cx="2625725" cy="4871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7386638" y="2169478"/>
            <a:ext cx="3076575" cy="3857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210,&quot;width&quot;:8955}"/>
</p:tagLst>
</file>

<file path=ppt/tags/tag2.xml><?xml version="1.0" encoding="utf-8"?>
<p:tagLst xmlns:p="http://schemas.openxmlformats.org/presentationml/2006/main">
  <p:tag name="KSO_WM_UNIT_PLACING_PICTURE_USER_VIEWPORT" val="{&quot;height&quot;:7515,&quot;width&quot;:8715}"/>
</p:tagLst>
</file>

<file path=ppt/tags/tag3.xml><?xml version="1.0" encoding="utf-8"?>
<p:tagLst xmlns:p="http://schemas.openxmlformats.org/presentationml/2006/main">
  <p:tag name="KSO_WM_UNIT_PLACING_PICTURE_USER_VIEWPORT" val="{&quot;height&quot;:7515,&quot;width&quot;:8715}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930*3862*409*40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COMMONDATA" val="eyJoZGlkIjoiYjI3MDVkMjA4Zjg5NjI1YmM1YjhlMzhiODkzYWZlYjcifQ=="/>
  <p:tag name="KSO_WPP_MARK_KEY" val="452d1e0a-5e13-4c08-b40e-5aa63dc849b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2095</Words>
  <Application>WPS 演示</Application>
  <PresentationFormat>宽屏</PresentationFormat>
  <Paragraphs>156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Arial</vt:lpstr>
      <vt:lpstr>Comic Sans MS</vt:lpstr>
      <vt:lpstr>Times New Roman</vt:lpstr>
      <vt:lpstr>Comic Sans MS</vt:lpstr>
      <vt:lpstr>Times New Roman</vt:lpstr>
      <vt:lpstr>微软雅黑</vt:lpstr>
      <vt:lpstr>Arial Unicode MS</vt:lpstr>
      <vt:lpstr>Calibri</vt:lpstr>
      <vt:lpstr>Office 主题</vt:lpstr>
      <vt:lpstr>Magic fight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ThinkPad</dc:creator>
  <cp:lastModifiedBy>Sindy</cp:lastModifiedBy>
  <cp:revision>15</cp:revision>
  <dcterms:created xsi:type="dcterms:W3CDTF">2022-11-06T02:47:00Z</dcterms:created>
  <dcterms:modified xsi:type="dcterms:W3CDTF">2022-11-06T13:30:28Z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9738F9FAA7E846F39872DCBDDB0E54F0</vt:lpwstr>
  </property>
  <property fmtid="{D5CDD505-2E9C-101B-9397-08002B2CF9AE}" pid="3" name="KSOProductBuildVer">
    <vt:lpwstr>2052-11.1.0.12763</vt:lpwstr>
  </property>
</Properties>
</file>